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71" r:id="rId4"/>
    <p:sldId id="276" r:id="rId5"/>
    <p:sldId id="277" r:id="rId6"/>
    <p:sldId id="259" r:id="rId7"/>
    <p:sldId id="260" r:id="rId8"/>
    <p:sldId id="266" r:id="rId9"/>
    <p:sldId id="272" r:id="rId10"/>
    <p:sldId id="267" r:id="rId11"/>
    <p:sldId id="268" r:id="rId12"/>
    <p:sldId id="269" r:id="rId13"/>
    <p:sldId id="274" r:id="rId14"/>
    <p:sldId id="270" r:id="rId15"/>
    <p:sldId id="27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platzhalter 3">
            <a:extLst>
              <a:ext uri="{FF2B5EF4-FFF2-40B4-BE49-F238E27FC236}">
                <a16:creationId xmlns:a16="http://schemas.microsoft.com/office/drawing/2014/main" id="{E8F0924D-5395-FD43-B8E8-D373CC7CD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9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528120" y="394920"/>
            <a:ext cx="9158400" cy="355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528120" y="394920"/>
            <a:ext cx="9158400" cy="355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528120" y="394920"/>
            <a:ext cx="9158400" cy="355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144000" y="6319800"/>
            <a:ext cx="11903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lt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" name="Google Shape;13;p1"/>
          <p:cNvPicPr/>
          <p:nvPr/>
        </p:nvPicPr>
        <p:blipFill>
          <a:blip r:embed="rId15"/>
          <a:stretch/>
        </p:blipFill>
        <p:spPr>
          <a:xfrm>
            <a:off x="10224000" y="441360"/>
            <a:ext cx="1439640" cy="666720"/>
          </a:xfrm>
          <a:prstGeom prst="rect">
            <a:avLst/>
          </a:prstGeom>
          <a:ln>
            <a:noFill/>
          </a:ln>
        </p:spPr>
      </p:pic>
      <p:sp>
        <p:nvSpPr>
          <p:cNvPr id="2" name="CustomShape 2" hidden="1"/>
          <p:cNvSpPr/>
          <p:nvPr/>
        </p:nvSpPr>
        <p:spPr>
          <a:xfrm>
            <a:off x="2267280" y="6329880"/>
            <a:ext cx="5510160" cy="52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Luyao Deng- Amortized Variational Inference using Gaussian Mixture of Experts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" name="CustomShape 3" hidden="1"/>
          <p:cNvSpPr/>
          <p:nvPr/>
        </p:nvSpPr>
        <p:spPr>
          <a:xfrm>
            <a:off x="7340760" y="6329880"/>
            <a:ext cx="4326480" cy="52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ALR Lab, Institute for Anthropomatics and Robotics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156240" y="3625560"/>
            <a:ext cx="11904120" cy="2707200"/>
          </a:xfrm>
          <a:prstGeom prst="round2DiagRect">
            <a:avLst>
              <a:gd name="adj1" fmla="val 0"/>
              <a:gd name="adj2" fmla="val 8317"/>
            </a:avLst>
          </a:prstGeom>
          <a:blipFill rotWithShape="0">
            <a:blip r:embed="rId16"/>
            <a:stretch>
              <a:fillRect t="497714" b="49757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87080" y="1927440"/>
            <a:ext cx="11365560" cy="379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507600" y="2639160"/>
            <a:ext cx="11354040" cy="679320"/>
          </a:xfrm>
          <a:prstGeom prst="rect">
            <a:avLst/>
          </a:prstGeom>
        </p:spPr>
        <p:txBody>
          <a:bodyPr lIns="0" tIns="0" rIns="0" bIns="0">
            <a:normAutofit fontScale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" name="CustomShape 7"/>
          <p:cNvSpPr/>
          <p:nvPr/>
        </p:nvSpPr>
        <p:spPr>
          <a:xfrm>
            <a:off x="155520" y="6525720"/>
            <a:ext cx="4808520" cy="16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KIT – The Research University in the Helmholtz Association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8" name="CustomShape 8"/>
          <p:cNvSpPr/>
          <p:nvPr/>
        </p:nvSpPr>
        <p:spPr>
          <a:xfrm>
            <a:off x="9757800" y="6432840"/>
            <a:ext cx="2302560" cy="32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140" b="1" strike="noStrike" spc="-1">
                <a:solidFill>
                  <a:srgbClr val="000000"/>
                </a:solidFill>
                <a:latin typeface="Arial"/>
                <a:ea typeface="Arial"/>
              </a:rPr>
              <a:t>www.kit.edu</a:t>
            </a:r>
            <a:endParaRPr lang="en-US" sz="2140" b="0" strike="noStrike" spc="-1">
              <a:latin typeface="Arial"/>
            </a:endParaRPr>
          </a:p>
        </p:txBody>
      </p:sp>
      <p:pic>
        <p:nvPicPr>
          <p:cNvPr id="9" name="Google Shape;24;p2"/>
          <p:cNvPicPr/>
          <p:nvPr/>
        </p:nvPicPr>
        <p:blipFill>
          <a:blip r:embed="rId17"/>
          <a:stretch/>
        </p:blipFill>
        <p:spPr>
          <a:xfrm>
            <a:off x="528120" y="479880"/>
            <a:ext cx="2161800" cy="1001160"/>
          </a:xfrm>
          <a:prstGeom prst="rect">
            <a:avLst/>
          </a:prstGeom>
          <a:ln>
            <a:noFill/>
          </a:ln>
        </p:spPr>
      </p:pic>
      <p:sp>
        <p:nvSpPr>
          <p:cNvPr id="10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144000" y="6319800"/>
            <a:ext cx="1190376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lt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8" name="Google Shape;120;p19"/>
          <p:cNvPicPr/>
          <p:nvPr/>
        </p:nvPicPr>
        <p:blipFill>
          <a:blip r:embed="rId14"/>
          <a:stretch/>
        </p:blipFill>
        <p:spPr>
          <a:xfrm>
            <a:off x="10224000" y="441360"/>
            <a:ext cx="1439640" cy="66672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2267280" y="6329880"/>
            <a:ext cx="5552280" cy="52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Luyao Deng- Amortized Variational Inference using Gaussian Mixture of Experts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7340760" y="6329880"/>
            <a:ext cx="4326480" cy="52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ALR Lab, Institute for Anthropomatics and Robotics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33520" y="1583640"/>
            <a:ext cx="5486040" cy="459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172200" y="1583640"/>
            <a:ext cx="5486040" cy="459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3" name="PlaceHolder 6"/>
          <p:cNvSpPr>
            <a:spLocks noGrp="1"/>
          </p:cNvSpPr>
          <p:nvPr>
            <p:ph type="dt"/>
          </p:nvPr>
        </p:nvSpPr>
        <p:spPr>
          <a:xfrm>
            <a:off x="836280" y="6329880"/>
            <a:ext cx="1370160" cy="527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6E8F8EF7-A1C1-4C88-AB9F-F9FF6E9CA85F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sldNum"/>
          </p:nvPr>
        </p:nvSpPr>
        <p:spPr>
          <a:xfrm>
            <a:off x="288000" y="6329880"/>
            <a:ext cx="434880" cy="527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50EDE3E3-6AA4-4665-957C-31EE5D504821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44000" y="6319800"/>
            <a:ext cx="1190376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lt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3" name="Google Shape;120;p19"/>
          <p:cNvPicPr/>
          <p:nvPr/>
        </p:nvPicPr>
        <p:blipFill>
          <a:blip r:embed="rId14"/>
          <a:stretch/>
        </p:blipFill>
        <p:spPr>
          <a:xfrm>
            <a:off x="10224000" y="441360"/>
            <a:ext cx="1439640" cy="66672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2267280" y="6329880"/>
            <a:ext cx="5552280" cy="52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Luyao Deng- Amortized Variational Inference using Gaussian Mixture of Experts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7340760" y="6329880"/>
            <a:ext cx="4326480" cy="52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ALR Lab, Institute for Anthropomatics and Robotics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96" name="Google Shape;137;p22"/>
          <p:cNvPicPr/>
          <p:nvPr/>
        </p:nvPicPr>
        <p:blipFill>
          <a:blip r:embed="rId15"/>
          <a:srcRect t="19754" b="21792"/>
          <a:stretch/>
        </p:blipFill>
        <p:spPr>
          <a:xfrm>
            <a:off x="0" y="1770840"/>
            <a:ext cx="12191760" cy="4404240"/>
          </a:xfrm>
          <a:prstGeom prst="rect">
            <a:avLst/>
          </a:prstGeom>
          <a:ln>
            <a:noFill/>
          </a:ln>
        </p:spPr>
      </p:pic>
      <p:sp>
        <p:nvSpPr>
          <p:cNvPr id="97" name="PlaceHolder 4"/>
          <p:cNvSpPr>
            <a:spLocks noGrp="1"/>
          </p:cNvSpPr>
          <p:nvPr>
            <p:ph type="dt"/>
          </p:nvPr>
        </p:nvSpPr>
        <p:spPr>
          <a:xfrm>
            <a:off x="836280" y="6329880"/>
            <a:ext cx="1370160" cy="527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867C6C14-81DE-4885-B2E7-B7CBCF20B064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/>
          </p:nvPr>
        </p:nvSpPr>
        <p:spPr>
          <a:xfrm>
            <a:off x="288000" y="6329880"/>
            <a:ext cx="434880" cy="527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6F8D874A-C5DE-4E27-9FC6-EECDB46B441B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title"/>
          </p:nvPr>
        </p:nvSpPr>
        <p:spPr>
          <a:xfrm>
            <a:off x="528120" y="394920"/>
            <a:ext cx="9158400" cy="76752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07567" y="1624239"/>
            <a:ext cx="11079252" cy="1022708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3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Amortized Variational Inference </a:t>
            </a:r>
            <a:endParaRPr kumimoji="0" lang="en-US" altLang="zh-CN" sz="3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34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using Gaussian Mixture of Experts</a:t>
            </a:r>
            <a:br>
              <a:rPr lang="en-US" sz="3200" dirty="0"/>
            </a:br>
            <a:endParaRPr lang="de-DE" altLang="zh-CN" sz="2000" b="0" dirty="0"/>
          </a:p>
          <a:p>
            <a:endParaRPr lang="de-DE" sz="32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07567" y="2873932"/>
            <a:ext cx="11354233" cy="6796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zh-CN" sz="20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Final Presentation by Luyao Deng</a:t>
            </a:r>
            <a:endParaRPr lang="en-US" altLang="zh-CN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altLang="zh-CN" sz="20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Supervisor: Denis Blessing, Philipp </a:t>
            </a:r>
            <a:r>
              <a:rPr lang="en-US" altLang="zh-CN" sz="2000" b="1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Dahlinger</a:t>
            </a:r>
            <a:r>
              <a:rPr lang="en-US" altLang="zh-CN" sz="20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US" altLang="zh-CN" sz="2000" b="1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Hongyi</a:t>
            </a:r>
            <a:r>
              <a:rPr lang="en-US" altLang="zh-CN" sz="20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 Zhou</a:t>
            </a:r>
            <a:endParaRPr lang="en-US" altLang="zh-CN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8928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片 9" descr="图片包含 形状&#10;&#10;描述已自动生成"/>
          <p:cNvPicPr/>
          <p:nvPr/>
        </p:nvPicPr>
        <p:blipFill rotWithShape="1">
          <a:blip r:embed="rId2"/>
          <a:srcRect l="6826" t="10335" r="5392" b="10335"/>
          <a:stretch/>
        </p:blipFill>
        <p:spPr>
          <a:xfrm>
            <a:off x="28950" y="1107360"/>
            <a:ext cx="3581025" cy="4380480"/>
          </a:xfrm>
          <a:prstGeom prst="rect">
            <a:avLst/>
          </a:prstGeom>
          <a:ln>
            <a:noFill/>
          </a:ln>
        </p:spPr>
      </p:pic>
      <p:sp>
        <p:nvSpPr>
          <p:cNvPr id="220" name="TextShape 1"/>
          <p:cNvSpPr txBox="1"/>
          <p:nvPr/>
        </p:nvSpPr>
        <p:spPr>
          <a:xfrm>
            <a:off x="533520" y="1583640"/>
            <a:ext cx="10839960" cy="4593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 	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528120" y="394920"/>
            <a:ext cx="9158400" cy="76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Toy Task-Funnel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Shape 3"/>
          <p:cNvSpPr txBox="1"/>
          <p:nvPr/>
        </p:nvSpPr>
        <p:spPr>
          <a:xfrm>
            <a:off x="836280" y="6329880"/>
            <a:ext cx="137016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621DB53D-C172-457A-8610-6AE15A2F7C95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23" name="TextShape 4"/>
          <p:cNvSpPr txBox="1"/>
          <p:nvPr/>
        </p:nvSpPr>
        <p:spPr>
          <a:xfrm>
            <a:off x="288000" y="6329880"/>
            <a:ext cx="43488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22799903-74CB-406C-9238-F1000598E1F0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24" name="图片 5" descr="图片包含 形状&#10;&#10;描述已自动生成"/>
          <p:cNvPicPr/>
          <p:nvPr/>
        </p:nvPicPr>
        <p:blipFill rotWithShape="1">
          <a:blip r:embed="rId3"/>
          <a:srcRect l="7316" t="10231" r="8126" b="10439"/>
          <a:stretch/>
        </p:blipFill>
        <p:spPr>
          <a:xfrm>
            <a:off x="3518596" y="1097835"/>
            <a:ext cx="3486150" cy="4380480"/>
          </a:xfrm>
          <a:prstGeom prst="rect">
            <a:avLst/>
          </a:prstGeom>
          <a:ln>
            <a:noFill/>
          </a:ln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E71CA8D6-0326-8BA7-9C08-A8C7EBC34015}"/>
              </a:ext>
            </a:extLst>
          </p:cNvPr>
          <p:cNvSpPr txBox="1"/>
          <p:nvPr/>
        </p:nvSpPr>
        <p:spPr>
          <a:xfrm>
            <a:off x="676653" y="5628855"/>
            <a:ext cx="2285617" cy="5349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47500" lnSpcReduction="20000"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3400" spc="-1" dirty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3400" b="0" strike="noStrike" spc="-1" dirty="0">
                <a:solidFill>
                  <a:srgbClr val="000000"/>
                </a:solidFill>
                <a:latin typeface="Arial"/>
              </a:rPr>
              <a:t>nitial model distribution</a:t>
            </a: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6A641984-AC04-75E3-5A74-959FE9C8F839}"/>
              </a:ext>
            </a:extLst>
          </p:cNvPr>
          <p:cNvSpPr txBox="1"/>
          <p:nvPr/>
        </p:nvSpPr>
        <p:spPr>
          <a:xfrm>
            <a:off x="4224515" y="5628855"/>
            <a:ext cx="2723081" cy="5349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47500" lnSpcReduction="20000"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3400" b="0" strike="noStrike" spc="-1" dirty="0">
                <a:solidFill>
                  <a:srgbClr val="000000"/>
                </a:solidFill>
                <a:latin typeface="Arial"/>
              </a:rPr>
              <a:t>learned model distribution</a:t>
            </a: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0881A5F5-632A-D252-46E3-1405DA42F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36" y="1143064"/>
            <a:ext cx="4994514" cy="2623700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4F565215-D163-91E2-8B25-87CAD33BA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486" y="3671514"/>
            <a:ext cx="4994514" cy="2623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533520" y="1583640"/>
            <a:ext cx="10839960" cy="4593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000" lnSpcReduction="20000"/>
          </a:bodyPr>
          <a:lstStyle/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apply trust region method on gating</a:t>
            </a:r>
          </a:p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6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600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apply trust region method on algorithm 3</a:t>
            </a:r>
          </a:p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6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6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spc="-1" dirty="0">
                <a:solidFill>
                  <a:srgbClr val="000000"/>
                </a:solidFill>
                <a:latin typeface="Arial"/>
              </a:rPr>
              <a:t> ability to add/remove components</a:t>
            </a:r>
          </a:p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600" spc="-1" dirty="0">
              <a:solidFill>
                <a:srgbClr val="000000"/>
              </a:solidFill>
              <a:latin typeface="Arial"/>
            </a:endParaRPr>
          </a:p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spc="-1" dirty="0">
                <a:solidFill>
                  <a:srgbClr val="000000"/>
                </a:solidFill>
                <a:latin typeface="Arial"/>
              </a:rPr>
              <a:t> apply VAE in real world task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528120" y="394920"/>
            <a:ext cx="9158400" cy="76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pc="-1" dirty="0">
                <a:solidFill>
                  <a:srgbClr val="000000"/>
                </a:solidFill>
                <a:latin typeface="Arial"/>
              </a:rPr>
              <a:t>Next Step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836280" y="6329880"/>
            <a:ext cx="137016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CD5C6269-2F36-4477-B9DB-CE5536D20478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3" name="TextShape 4"/>
          <p:cNvSpPr txBox="1"/>
          <p:nvPr/>
        </p:nvSpPr>
        <p:spPr>
          <a:xfrm>
            <a:off x="288000" y="6329880"/>
            <a:ext cx="43488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A2616BD-1FBB-42AC-A6F4-477B828FAA32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5764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528120" y="394920"/>
            <a:ext cx="9158400" cy="76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 fontScale="89000" lnSpcReduction="10000"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Thank you for your attention! </a:t>
            </a:r>
            <a:br/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Questions?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836280" y="6329880"/>
            <a:ext cx="137016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8452A9C1-14CE-459F-9DFD-11BCC75BD74C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288000" y="6329880"/>
            <a:ext cx="43488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D14534DF-5CA1-4213-9562-F318BC6C4539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9B4FAD-EBA5-F242-33FB-D2DCB78A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20" y="2104784"/>
            <a:ext cx="5944430" cy="5334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54DC55-6F95-8210-EF61-72508695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06" y="3297752"/>
            <a:ext cx="8087854" cy="1686160"/>
          </a:xfrm>
          <a:prstGeom prst="rect">
            <a:avLst/>
          </a:prstGeom>
        </p:spPr>
      </p:pic>
      <p:sp>
        <p:nvSpPr>
          <p:cNvPr id="200" name="TextShape 1"/>
          <p:cNvSpPr txBox="1"/>
          <p:nvPr/>
        </p:nvSpPr>
        <p:spPr>
          <a:xfrm>
            <a:off x="533520" y="1583640"/>
            <a:ext cx="10839960" cy="4593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9500"/>
          </a:bodyPr>
          <a:lstStyle/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Algorithm 3: sticking the landing</a:t>
            </a:r>
          </a:p>
          <a:p>
            <a:pPr marL="12960">
              <a:lnSpc>
                <a:spcPct val="100000"/>
              </a:lnSpc>
              <a:buClr>
                <a:srgbClr val="000000"/>
              </a:buClr>
            </a:pPr>
            <a:endParaRPr lang="en-US" sz="26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endParaRPr lang="en-US" sz="2600" spc="-1" dirty="0">
              <a:solidFill>
                <a:srgbClr val="000000"/>
              </a:solidFill>
              <a:latin typeface="Arial"/>
            </a:endParaRPr>
          </a:p>
          <a:p>
            <a:r>
              <a:rPr lang="en-US" sz="2600" spc="-1" dirty="0">
                <a:solidFill>
                  <a:srgbClr val="000000"/>
                </a:solidFill>
                <a:latin typeface="Arial"/>
              </a:rPr>
              <a:t>  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take the total derivative of the integrand of the ELBO</a:t>
            </a: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	  </a:t>
            </a: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core function part causes high variance, but it has expectation zero, so we can remove it.  </a:t>
            </a: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528120" y="394920"/>
            <a:ext cx="9158400" cy="76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</a:rPr>
              <a:t>Appendix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836280" y="6329880"/>
            <a:ext cx="137016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CD5C6269-2F36-4477-B9DB-CE5536D20478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3" name="TextShape 4"/>
          <p:cNvSpPr txBox="1"/>
          <p:nvPr/>
        </p:nvSpPr>
        <p:spPr>
          <a:xfrm>
            <a:off x="288000" y="6329880"/>
            <a:ext cx="43488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A2616BD-1FBB-42AC-A6F4-477B828FAA32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09E57F-324A-FA2A-F7B5-6BF596B59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64" y="5415807"/>
            <a:ext cx="807832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7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54D1-B5D3-3E3D-E406-CA5FC4848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>
            <a:extLst>
              <a:ext uri="{FF2B5EF4-FFF2-40B4-BE49-F238E27FC236}">
                <a16:creationId xmlns:a16="http://schemas.microsoft.com/office/drawing/2014/main" id="{B4E60F59-B5AA-EF9A-7910-9E5EAD957FC7}"/>
              </a:ext>
            </a:extLst>
          </p:cNvPr>
          <p:cNvSpPr txBox="1"/>
          <p:nvPr/>
        </p:nvSpPr>
        <p:spPr>
          <a:xfrm>
            <a:off x="528120" y="1583640"/>
            <a:ext cx="9158400" cy="4593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2960">
              <a:lnSpc>
                <a:spcPct val="90000"/>
              </a:lnSpc>
              <a:buClr>
                <a:srgbClr val="000000"/>
              </a:buClr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	</a:t>
            </a:r>
          </a:p>
          <a:p>
            <a:pPr marL="271080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Approximate posterior : </a:t>
            </a:r>
          </a:p>
          <a:p>
            <a:pPr marL="728280" lvl="1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MCMC (cost of computation, large variance)</a:t>
            </a:r>
          </a:p>
          <a:p>
            <a:pPr marL="728280" lvl="1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Arial"/>
              </a:rPr>
              <a:t>VI(fast and scalable, small variance)</a:t>
            </a:r>
          </a:p>
          <a:p>
            <a:pPr marL="12960">
              <a:lnSpc>
                <a:spcPct val="90000"/>
              </a:lnSpc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12960">
              <a:lnSpc>
                <a:spcPct val="90000"/>
              </a:lnSpc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71080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altLang="zh-CN" sz="2400" spc="-1" dirty="0">
                <a:solidFill>
                  <a:srgbClr val="000000"/>
                </a:solidFill>
                <a:latin typeface="Arial"/>
              </a:rPr>
              <a:t>Traditional VI:</a:t>
            </a:r>
          </a:p>
          <a:p>
            <a:pPr marL="728280" lvl="1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</a:rPr>
              <a:t>Model selection: simple variational distribution-&gt;</a:t>
            </a:r>
            <a:r>
              <a:rPr lang="en-US" sz="2400" spc="-1" dirty="0" err="1">
                <a:solidFill>
                  <a:srgbClr val="000000"/>
                </a:solidFill>
                <a:latin typeface="Arial"/>
              </a:rPr>
              <a:t>MoE</a:t>
            </a:r>
            <a:r>
              <a:rPr lang="en-US" sz="2400" spc="-1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728280" lvl="1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</a:rPr>
              <a:t>Optimization: per context optimization-&gt;AVI</a:t>
            </a:r>
          </a:p>
          <a:p>
            <a:pPr marL="728280" lvl="1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>
            <a:extLst>
              <a:ext uri="{FF2B5EF4-FFF2-40B4-BE49-F238E27FC236}">
                <a16:creationId xmlns:a16="http://schemas.microsoft.com/office/drawing/2014/main" id="{8F870B66-75C5-DD35-C3DE-4BC36091D7E0}"/>
              </a:ext>
            </a:extLst>
          </p:cNvPr>
          <p:cNvSpPr txBox="1"/>
          <p:nvPr/>
        </p:nvSpPr>
        <p:spPr>
          <a:xfrm>
            <a:off x="528120" y="394920"/>
            <a:ext cx="9158400" cy="76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Motivation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3">
            <a:extLst>
              <a:ext uri="{FF2B5EF4-FFF2-40B4-BE49-F238E27FC236}">
                <a16:creationId xmlns:a16="http://schemas.microsoft.com/office/drawing/2014/main" id="{F1124770-59A9-49C2-D468-CB22492ED8F9}"/>
              </a:ext>
            </a:extLst>
          </p:cNvPr>
          <p:cNvSpPr txBox="1"/>
          <p:nvPr/>
        </p:nvSpPr>
        <p:spPr>
          <a:xfrm>
            <a:off x="836280" y="6329880"/>
            <a:ext cx="137016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F6586D92-D83E-4398-A59F-579DBFFE4F75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2" name="TextShape 4">
            <a:extLst>
              <a:ext uri="{FF2B5EF4-FFF2-40B4-BE49-F238E27FC236}">
                <a16:creationId xmlns:a16="http://schemas.microsoft.com/office/drawing/2014/main" id="{A1F68DD0-BF76-6774-6D3B-59E203B75D33}"/>
              </a:ext>
            </a:extLst>
          </p:cNvPr>
          <p:cNvSpPr txBox="1"/>
          <p:nvPr/>
        </p:nvSpPr>
        <p:spPr>
          <a:xfrm>
            <a:off x="288000" y="6329880"/>
            <a:ext cx="43488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AC0FC0AC-2DFB-49BF-B495-662D2B3A4758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144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7C9CC-1393-52F6-83CC-1E8271DF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42A27F-5789-FDFE-A1B0-D8E2205CEDE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55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F4AC89D-6564-0BA3-9913-264D34ADC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373" y="1277875"/>
            <a:ext cx="1076122" cy="575954"/>
          </a:xfrm>
          <a:prstGeom prst="rect">
            <a:avLst/>
          </a:prstGeom>
        </p:spPr>
      </p:pic>
      <p:sp>
        <p:nvSpPr>
          <p:cNvPr id="155" name="TextShape 1"/>
          <p:cNvSpPr txBox="1"/>
          <p:nvPr/>
        </p:nvSpPr>
        <p:spPr>
          <a:xfrm>
            <a:off x="533520" y="1363579"/>
            <a:ext cx="10166564" cy="48133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2960">
              <a:lnSpc>
                <a:spcPct val="90000"/>
              </a:lnSpc>
              <a:buClr>
                <a:srgbClr val="000000"/>
              </a:buClr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Arial"/>
              </a:rPr>
              <a:t>Given: GMM model              target </a:t>
            </a:r>
          </a:p>
          <a:p>
            <a:pPr marL="12960">
              <a:lnSpc>
                <a:spcPct val="90000"/>
              </a:lnSpc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71080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Arial"/>
              </a:rPr>
              <a:t>Algorithm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1: direct optimize the ELBO</a:t>
            </a:r>
          </a:p>
          <a:p>
            <a:pPr marL="271080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71080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71080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marL="271080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Algorithm 2: decompose the ELBO and optimize it per component</a:t>
            </a:r>
          </a:p>
          <a:p>
            <a:pPr marL="271080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271080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 indent="-2581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</a:rPr>
              <a:t>Algorithm 3: optimize only path derivative part of the ELBO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528120" y="394920"/>
            <a:ext cx="9158400" cy="76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Algorithms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836280" y="6329880"/>
            <a:ext cx="137016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E4146EF4-2BC0-4DEE-BE52-607E87BCCD2C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58" name="TextShape 4"/>
          <p:cNvSpPr txBox="1"/>
          <p:nvPr/>
        </p:nvSpPr>
        <p:spPr>
          <a:xfrm>
            <a:off x="288000" y="6329880"/>
            <a:ext cx="43488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46A1507-377F-4BCA-96F7-683A65668DBC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82512A-6652-C6C1-6CB5-84C81250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10" y="1114251"/>
            <a:ext cx="1265527" cy="771662"/>
          </a:xfrm>
          <a:prstGeom prst="rect">
            <a:avLst/>
          </a:prstGeom>
        </p:spPr>
      </p:pic>
      <p:pic>
        <p:nvPicPr>
          <p:cNvPr id="14" name="图片 11">
            <a:extLst>
              <a:ext uri="{FF2B5EF4-FFF2-40B4-BE49-F238E27FC236}">
                <a16:creationId xmlns:a16="http://schemas.microsoft.com/office/drawing/2014/main" id="{333701A8-54BA-014D-96AA-F4509A6239B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475874" y="3639779"/>
            <a:ext cx="10613520" cy="908640"/>
          </a:xfrm>
          <a:prstGeom prst="rect">
            <a:avLst/>
          </a:prstGeom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9793D6B-BE35-8843-CE2E-3A2BC260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360" y="2446611"/>
            <a:ext cx="5348864" cy="7092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FE128A3-93C6-350D-5A89-22B83E8B1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916" y="5032345"/>
            <a:ext cx="5585629" cy="8166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28120" y="4216863"/>
            <a:ext cx="10310943" cy="1858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2960">
              <a:lnSpc>
                <a:spcPct val="90000"/>
              </a:lnSpc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</a:rPr>
              <a:t>fully d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ifferentiable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</a:rPr>
              <a:t>keeps the new distribution close to the old distribution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</a:rPr>
              <a:t>e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n</a:t>
            </a:r>
            <a:r>
              <a:rPr lang="en-US" sz="2400" spc="-1" dirty="0">
                <a:solidFill>
                  <a:srgbClr val="000000"/>
                </a:solidFill>
                <a:latin typeface="Arial"/>
              </a:rPr>
              <a:t>sures careful exploration of the search space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528120" y="394920"/>
            <a:ext cx="9158400" cy="76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Trust Region Projection Layer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836280" y="6329880"/>
            <a:ext cx="137016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BEC7B20A-1720-4396-BF62-8E47F5E31190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66" name="TextShape 4"/>
          <p:cNvSpPr txBox="1"/>
          <p:nvPr/>
        </p:nvSpPr>
        <p:spPr>
          <a:xfrm>
            <a:off x="288000" y="6329880"/>
            <a:ext cx="43488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286A5FA0-F0C0-4073-9BB6-5663442D0F71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AEE2DB9-BA14-B51C-D19B-D7EC540FF1C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23320" y="1711977"/>
            <a:ext cx="9945360" cy="231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1E5A4E2-EF74-77AB-E8C7-13407B327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36" y="3684224"/>
            <a:ext cx="7001728" cy="911006"/>
          </a:xfrm>
          <a:prstGeom prst="rect">
            <a:avLst/>
          </a:prstGeom>
        </p:spPr>
      </p:pic>
      <p:sp>
        <p:nvSpPr>
          <p:cNvPr id="200" name="TextShape 1"/>
          <p:cNvSpPr txBox="1"/>
          <p:nvPr/>
        </p:nvSpPr>
        <p:spPr>
          <a:xfrm>
            <a:off x="533520" y="1583640"/>
            <a:ext cx="10839960" cy="4593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000" lnSpcReduction="20000"/>
          </a:bodyPr>
          <a:lstStyle/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Algorithm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728280" lvl="1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algo_basic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: optimize the ELBO with decomposition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728280" lvl="1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algo_kl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: optimize the ELBO with decomposition and KL projection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3556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Metric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812880" lvl="1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Jensen Shannon Divergence</a:t>
            </a:r>
          </a:p>
          <a:p>
            <a:pPr marL="812880" lvl="1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US" sz="2600" spc="-1" dirty="0">
              <a:solidFill>
                <a:srgbClr val="000000"/>
              </a:solidFill>
              <a:latin typeface="Arial"/>
            </a:endParaRPr>
          </a:p>
          <a:p>
            <a:pPr marL="470160" lvl="1">
              <a:lnSpc>
                <a:spcPct val="90000"/>
              </a:lnSpc>
              <a:buClr>
                <a:srgbClr val="000000"/>
              </a:buClr>
              <a:tabLst>
                <a:tab pos="0" algn="l"/>
              </a:tabLst>
            </a:pP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470160" lvl="1">
              <a:lnSpc>
                <a:spcPct val="90000"/>
              </a:lnSpc>
              <a:buClr>
                <a:srgbClr val="000000"/>
              </a:buClr>
              <a:tabLst>
                <a:tab pos="0" algn="l"/>
              </a:tabLst>
            </a:pP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marL="812880" lvl="1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Jefferys</a:t>
            </a: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Divergence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528120" y="394920"/>
            <a:ext cx="9158400" cy="76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Toy Task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836280" y="6329880"/>
            <a:ext cx="137016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CD5C6269-2F36-4477-B9DB-CE5536D20478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3" name="TextShape 4"/>
          <p:cNvSpPr txBox="1"/>
          <p:nvPr/>
        </p:nvSpPr>
        <p:spPr>
          <a:xfrm>
            <a:off x="288000" y="6329880"/>
            <a:ext cx="43488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A2616BD-1FBB-42AC-A6F4-477B828FAA32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B4DFE5-3FAD-0B15-8588-C824D3D3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931" y="4863158"/>
            <a:ext cx="4547580" cy="790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528120" y="1449540"/>
            <a:ext cx="10839960" cy="4593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271080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altLang="zh-CN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Targets</a:t>
            </a:r>
            <a:endParaRPr lang="en-US" altLang="zh-C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728280" lvl="1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altLang="zh-CN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contextual Gaussian Mixture Target</a:t>
            </a:r>
          </a:p>
          <a:p>
            <a:pPr marL="728280" lvl="1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US" altLang="zh-CN" sz="2400" spc="-1" dirty="0">
              <a:solidFill>
                <a:srgbClr val="000000"/>
              </a:solidFill>
              <a:latin typeface="Arial"/>
            </a:endParaRPr>
          </a:p>
          <a:p>
            <a:pPr marL="728280" lvl="1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US" altLang="zh-C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728280" lvl="1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US" altLang="zh-C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728280" lvl="1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altLang="zh-CN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contextual Banana Mixture Target	 </a:t>
            </a:r>
          </a:p>
          <a:p>
            <a:pPr marL="728280" lvl="1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US" altLang="zh-CN" sz="2400" spc="-1" dirty="0">
              <a:solidFill>
                <a:srgbClr val="000000"/>
              </a:solidFill>
              <a:latin typeface="Arial"/>
            </a:endParaRPr>
          </a:p>
          <a:p>
            <a:pPr marL="728280" lvl="1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US" altLang="zh-C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728280" lvl="1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US" altLang="zh-C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728280" lvl="1" indent="-2581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altLang="zh-CN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contextual 10D Funnel Target</a:t>
            </a:r>
            <a:endParaRPr lang="en-US" altLang="zh-C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528120" y="394920"/>
            <a:ext cx="9158400" cy="76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Toy Task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836280" y="6329880"/>
            <a:ext cx="137016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2468F59C-0E06-4265-818A-27A0075BC3EC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7" name="TextShape 4"/>
          <p:cNvSpPr txBox="1"/>
          <p:nvPr/>
        </p:nvSpPr>
        <p:spPr>
          <a:xfrm>
            <a:off x="288000" y="6329880"/>
            <a:ext cx="43488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2A18CF03-6F85-418B-9699-BA6476766A2C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65C4C1-F986-112E-E43E-A3A17F19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229" y="1162440"/>
            <a:ext cx="5263651" cy="17169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92A72B-F602-CA51-C6A8-DDAFB68AD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2"/>
          <a:stretch/>
        </p:blipFill>
        <p:spPr>
          <a:xfrm>
            <a:off x="6464398" y="2879393"/>
            <a:ext cx="5199482" cy="1697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A73AA3-2287-2BE9-3DA2-44542CF58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7"/>
          <a:stretch/>
        </p:blipFill>
        <p:spPr>
          <a:xfrm>
            <a:off x="6464398" y="4615376"/>
            <a:ext cx="5199482" cy="167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22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0836BAF6-8C78-E424-7B38-E40D3E28D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95" y="1112644"/>
            <a:ext cx="5029200" cy="2641922"/>
          </a:xfrm>
          <a:prstGeom prst="rect">
            <a:avLst/>
          </a:prstGeom>
        </p:spPr>
      </p:pic>
      <p:sp>
        <p:nvSpPr>
          <p:cNvPr id="204" name="TextShape 1"/>
          <p:cNvSpPr txBox="1"/>
          <p:nvPr/>
        </p:nvSpPr>
        <p:spPr>
          <a:xfrm>
            <a:off x="766098" y="5465866"/>
            <a:ext cx="2285617" cy="5349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47500" lnSpcReduction="20000"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3400" spc="-1" dirty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3400" b="0" strike="noStrike" spc="-1" dirty="0">
                <a:solidFill>
                  <a:srgbClr val="000000"/>
                </a:solidFill>
                <a:latin typeface="Arial"/>
              </a:rPr>
              <a:t>nitial model distribution</a:t>
            </a: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528120" y="394920"/>
            <a:ext cx="9158400" cy="76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Toy Task-GMM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836280" y="6329880"/>
            <a:ext cx="137016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2468F59C-0E06-4265-818A-27A0075BC3EC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7" name="TextShape 4"/>
          <p:cNvSpPr txBox="1"/>
          <p:nvPr/>
        </p:nvSpPr>
        <p:spPr>
          <a:xfrm>
            <a:off x="288000" y="6329880"/>
            <a:ext cx="43488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2A18CF03-6F85-418B-9699-BA6476766A2C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08" name="图片 4" descr="图片包含 形状&#10;&#10;描述已自动生成"/>
          <p:cNvPicPr/>
          <p:nvPr/>
        </p:nvPicPr>
        <p:blipFill rotWithShape="1">
          <a:blip r:embed="rId3"/>
          <a:srcRect l="6620" t="9967" r="8094" b="25377"/>
          <a:stretch/>
        </p:blipFill>
        <p:spPr>
          <a:xfrm>
            <a:off x="29519" y="1162440"/>
            <a:ext cx="3509025" cy="4433400"/>
          </a:xfrm>
          <a:prstGeom prst="rect">
            <a:avLst/>
          </a:prstGeom>
          <a:ln>
            <a:noFill/>
          </a:ln>
        </p:spPr>
      </p:pic>
      <p:pic>
        <p:nvPicPr>
          <p:cNvPr id="209" name="图片 6" descr="图片包含 形状&#10;&#10;描述已自动生成"/>
          <p:cNvPicPr/>
          <p:nvPr/>
        </p:nvPicPr>
        <p:blipFill rotWithShape="1">
          <a:blip r:embed="rId4"/>
          <a:srcRect l="6083" t="10649" r="6178" b="25855"/>
          <a:stretch/>
        </p:blipFill>
        <p:spPr>
          <a:xfrm>
            <a:off x="3452819" y="1211745"/>
            <a:ext cx="3609976" cy="4353840"/>
          </a:xfrm>
          <a:prstGeom prst="rect">
            <a:avLst/>
          </a:prstGeom>
          <a:ln>
            <a:noFill/>
          </a:ln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1A4FFF0A-1621-9CDA-03B4-3110A0D86736}"/>
              </a:ext>
            </a:extLst>
          </p:cNvPr>
          <p:cNvSpPr txBox="1"/>
          <p:nvPr/>
        </p:nvSpPr>
        <p:spPr>
          <a:xfrm>
            <a:off x="4072389" y="5465866"/>
            <a:ext cx="2456560" cy="5349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47500" lnSpcReduction="20000"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3400" b="0" strike="noStrike" spc="-1" dirty="0">
                <a:solidFill>
                  <a:srgbClr val="000000"/>
                </a:solidFill>
                <a:latin typeface="Arial"/>
              </a:rPr>
              <a:t>learned model distribution</a:t>
            </a: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0C9B3532-8E9E-C360-F204-D01AEBE14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659316"/>
            <a:ext cx="5029202" cy="26419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652640" y="1583640"/>
            <a:ext cx="10839960" cy="4593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Arial"/>
              </a:rPr>
              <a:t>  	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528120" y="394920"/>
            <a:ext cx="9158400" cy="767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Toy Task-BMM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836280" y="6329880"/>
            <a:ext cx="137016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fld id="{E9954B4A-06AC-40DC-8616-936BF4366C87}" type="datetime1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12/1/2024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15" name="TextShape 4"/>
          <p:cNvSpPr txBox="1"/>
          <p:nvPr/>
        </p:nvSpPr>
        <p:spPr>
          <a:xfrm>
            <a:off x="288000" y="6329880"/>
            <a:ext cx="434880" cy="527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03018CE7-7B2B-4EF9-B99D-8BEA88F588A6}" type="slidenum"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16" name="图片 5" descr="图片包含 形状&#10;&#10;描述已自动生成"/>
          <p:cNvPicPr/>
          <p:nvPr/>
        </p:nvPicPr>
        <p:blipFill rotWithShape="1">
          <a:blip r:embed="rId2"/>
          <a:srcRect l="8041" t="10371" r="8573" b="9133"/>
          <a:stretch/>
        </p:blipFill>
        <p:spPr>
          <a:xfrm>
            <a:off x="85560" y="1162440"/>
            <a:ext cx="3629025" cy="4671570"/>
          </a:xfrm>
          <a:prstGeom prst="rect">
            <a:avLst/>
          </a:prstGeom>
          <a:ln>
            <a:noFill/>
          </a:ln>
        </p:spPr>
      </p:pic>
      <p:pic>
        <p:nvPicPr>
          <p:cNvPr id="217" name="图片 9" descr="图片包含 形状&#10;&#10;描述已自动生成"/>
          <p:cNvPicPr/>
          <p:nvPr/>
        </p:nvPicPr>
        <p:blipFill>
          <a:blip r:embed="rId3"/>
          <a:srcRect l="7395" t="10573" b="9725"/>
          <a:stretch/>
        </p:blipFill>
        <p:spPr>
          <a:xfrm>
            <a:off x="3672540" y="1182555"/>
            <a:ext cx="4041720" cy="4593240"/>
          </a:xfrm>
          <a:prstGeom prst="rect">
            <a:avLst/>
          </a:prstGeom>
          <a:ln>
            <a:noFill/>
          </a:ln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E1A30DA9-312A-4CF8-E929-59BF2EDAEA4E}"/>
              </a:ext>
            </a:extLst>
          </p:cNvPr>
          <p:cNvSpPr txBox="1"/>
          <p:nvPr/>
        </p:nvSpPr>
        <p:spPr>
          <a:xfrm>
            <a:off x="652640" y="5775795"/>
            <a:ext cx="2285617" cy="5349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47500" lnSpcReduction="20000"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3400" spc="-1" dirty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3400" b="0" strike="noStrike" spc="-1" dirty="0">
                <a:solidFill>
                  <a:srgbClr val="000000"/>
                </a:solidFill>
                <a:latin typeface="Arial"/>
              </a:rPr>
              <a:t>nitial model distribution</a:t>
            </a: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45493E68-B660-C5B7-7B3C-9DD027A28181}"/>
              </a:ext>
            </a:extLst>
          </p:cNvPr>
          <p:cNvSpPr txBox="1"/>
          <p:nvPr/>
        </p:nvSpPr>
        <p:spPr>
          <a:xfrm>
            <a:off x="4258107" y="5800073"/>
            <a:ext cx="3629025" cy="5349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25000" lnSpcReduction="20000"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34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6400" b="0" strike="noStrike" spc="-1" dirty="0">
                <a:solidFill>
                  <a:srgbClr val="000000"/>
                </a:solidFill>
                <a:latin typeface="Arial"/>
              </a:rPr>
              <a:t>learned model distribution</a:t>
            </a:r>
          </a:p>
          <a:p>
            <a:pPr marL="12600">
              <a:lnSpc>
                <a:spcPct val="9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 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71080">
              <a:lnSpc>
                <a:spcPct val="90000"/>
              </a:lnSpc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c</a:t>
            </a:r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8D9B6544-5A82-847D-233D-4E41D1745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367" y="1131375"/>
            <a:ext cx="4808633" cy="2526054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60E3FC38-CFAD-EF85-EC45-B2D9AD3D5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09" y="3656565"/>
            <a:ext cx="4808633" cy="25260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</TotalTime>
  <Words>323</Words>
  <Application>Microsoft Office PowerPoint</Application>
  <PresentationFormat>宽屏</PresentationFormat>
  <Paragraphs>147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dc:description/>
  <cp:lastModifiedBy>Deng, Luyao</cp:lastModifiedBy>
  <cp:revision>11</cp:revision>
  <dcterms:created xsi:type="dcterms:W3CDTF">2024-06-13T08:11:55Z</dcterms:created>
  <dcterms:modified xsi:type="dcterms:W3CDTF">2024-12-01T13:44:19Z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ICV">
    <vt:lpwstr>B8EC781EBF814785A2BD8C345B3D8819_12</vt:lpwstr>
  </property>
  <property fmtid="{D5CDD505-2E9C-101B-9397-08002B2CF9AE}" pid="6" name="KSOProductBuildVer">
    <vt:lpwstr>2052-12.1.0.16729</vt:lpwstr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15</vt:i4>
  </property>
  <property fmtid="{D5CDD505-2E9C-101B-9397-08002B2CF9AE}" pid="10" name="PresentationFormat">
    <vt:lpwstr>宽屏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15</vt:i4>
  </property>
</Properties>
</file>